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7" r:id="rId2"/>
    <p:sldId id="315" r:id="rId3"/>
    <p:sldId id="301" r:id="rId4"/>
    <p:sldId id="270" r:id="rId5"/>
    <p:sldId id="302" r:id="rId6"/>
    <p:sldId id="296" r:id="rId7"/>
    <p:sldId id="303" r:id="rId8"/>
    <p:sldId id="304" r:id="rId9"/>
    <p:sldId id="305" r:id="rId10"/>
    <p:sldId id="300" r:id="rId11"/>
    <p:sldId id="307" r:id="rId12"/>
    <p:sldId id="308" r:id="rId13"/>
    <p:sldId id="309" r:id="rId14"/>
    <p:sldId id="310" r:id="rId15"/>
    <p:sldId id="306" r:id="rId16"/>
    <p:sldId id="275" r:id="rId17"/>
    <p:sldId id="311" r:id="rId18"/>
    <p:sldId id="312" r:id="rId19"/>
    <p:sldId id="313" r:id="rId20"/>
    <p:sldId id="314" r:id="rId21"/>
  </p:sldIdLst>
  <p:sldSz cx="9144000" cy="5143500" type="screen16x9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009999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72" autoAdjust="0"/>
    <p:restoredTop sz="93822" autoAdjust="0"/>
  </p:normalViewPr>
  <p:slideViewPr>
    <p:cSldViewPr showGuides="1">
      <p:cViewPr>
        <p:scale>
          <a:sx n="100" d="100"/>
          <a:sy n="100" d="100"/>
        </p:scale>
        <p:origin x="-1980" y="-84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5070DC-2044-4CAE-B919-B8D7A68C11BB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3545A7-6C0E-401B-8B66-EA4D316424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8747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11DC-3D2E-4DDF-B807-0B43D858D9BA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764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545A7-6C0E-401B-8B66-EA4D31642449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3098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545A7-6C0E-401B-8B66-EA4D31642449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3098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545A7-6C0E-401B-8B66-EA4D31642449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84366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545A7-6C0E-401B-8B66-EA4D31642449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84366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545A7-6C0E-401B-8B66-EA4D31642449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3098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545A7-6C0E-401B-8B66-EA4D31642449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84366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545A7-6C0E-401B-8B66-EA4D31642449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309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706" y="20594"/>
            <a:ext cx="3168352" cy="14190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1450"/>
            <a:ext cx="8106508" cy="3428999"/>
          </a:xfrm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defRPr sz="3200" spc="-80" baseline="0">
                <a:solidFill>
                  <a:srgbClr val="00206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600450"/>
            <a:ext cx="8106508" cy="685800"/>
          </a:xfrm>
        </p:spPr>
        <p:txBody>
          <a:bodyPr>
            <a:normAutofit/>
          </a:bodyPr>
          <a:lstStyle>
            <a:lvl1pPr marL="0" indent="0" algn="r">
              <a:buNone/>
              <a:defRPr sz="1400" b="1" cap="all" spc="120" baseline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4303553"/>
            <a:ext cx="142876" cy="839947"/>
          </a:xfrm>
          <a:prstGeom prst="rect">
            <a:avLst/>
          </a:prstGeom>
          <a:solidFill>
            <a:srgbClr val="FFCC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142876" cy="4303553"/>
          </a:xfrm>
          <a:prstGeom prst="rect">
            <a:avLst/>
          </a:prstGeom>
          <a:solidFill>
            <a:srgbClr val="009999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684214" y="3600450"/>
            <a:ext cx="7879495" cy="0"/>
          </a:xfrm>
          <a:prstGeom prst="line">
            <a:avLst/>
          </a:prstGeom>
          <a:ln w="28575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06563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29151"/>
            <a:ext cx="3429000" cy="228600"/>
          </a:xfrm>
          <a:prstGeom prst="rect">
            <a:avLst/>
          </a:prstGeom>
        </p:spPr>
        <p:txBody>
          <a:bodyPr/>
          <a:lstStyle/>
          <a:p>
            <a:fld id="{051F7D53-988D-4EF5-9BE1-0177C361EFF3}" type="datetime1">
              <a:rPr lang="ru-RU">
                <a:solidFill>
                  <a:srgbClr val="000000"/>
                </a:solidFill>
              </a:rPr>
              <a:pPr/>
              <a:t>16.09.2020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4869657"/>
            <a:ext cx="3429000" cy="212884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88004-3854-4375-BA1C-6FD3828DD771}" type="slidenum">
              <a:rPr lang="ru-RU" smtClean="0">
                <a:solidFill>
                  <a:srgbClr val="526DB0">
                    <a:lumMod val="50000"/>
                  </a:srgbClr>
                </a:solidFill>
              </a:rPr>
              <a:pPr/>
              <a:t>‹#›</a:t>
            </a:fld>
            <a:endParaRPr lang="ru-RU">
              <a:solidFill>
                <a:srgbClr val="526DB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5532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29151"/>
            <a:ext cx="3429000" cy="228600"/>
          </a:xfrm>
          <a:prstGeom prst="rect">
            <a:avLst/>
          </a:prstGeom>
        </p:spPr>
        <p:txBody>
          <a:bodyPr/>
          <a:lstStyle/>
          <a:p>
            <a:fld id="{4FED461C-96CD-4EF2-88E4-AAA73FCCB11A}" type="datetime1">
              <a:rPr lang="ru-RU">
                <a:solidFill>
                  <a:srgbClr val="000000"/>
                </a:solidFill>
              </a:rPr>
              <a:pPr/>
              <a:t>16.09.2020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4869657"/>
            <a:ext cx="3429000" cy="212884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88004-3854-4375-BA1C-6FD3828DD771}" type="slidenum">
              <a:rPr lang="ru-RU" smtClean="0">
                <a:solidFill>
                  <a:srgbClr val="526DB0">
                    <a:lumMod val="50000"/>
                  </a:srgbClr>
                </a:solidFill>
              </a:rPr>
              <a:pPr/>
              <a:t>‹#›</a:t>
            </a:fld>
            <a:endParaRPr lang="ru-RU">
              <a:solidFill>
                <a:srgbClr val="526DB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481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 b="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88004-3854-4375-BA1C-6FD3828DD771}" type="slidenum">
              <a:rPr lang="ru-RU" smtClean="0">
                <a:solidFill>
                  <a:srgbClr val="526DB0">
                    <a:lumMod val="50000"/>
                  </a:srgbClr>
                </a:solidFill>
              </a:rPr>
              <a:pPr/>
              <a:t>‹#›</a:t>
            </a:fld>
            <a:endParaRPr lang="ru-RU">
              <a:solidFill>
                <a:srgbClr val="526DB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1567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5851"/>
            <a:ext cx="7772400" cy="3240881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2400" b="1" cap="all" spc="-80" baseline="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1451"/>
            <a:ext cx="7772400" cy="800100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12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629151"/>
            <a:ext cx="3429000" cy="228600"/>
          </a:xfrm>
          <a:prstGeom prst="rect">
            <a:avLst/>
          </a:prstGeom>
        </p:spPr>
        <p:txBody>
          <a:bodyPr/>
          <a:lstStyle/>
          <a:p>
            <a:fld id="{19DB09FD-F0A8-49CD-8C3A-AB05334740E8}" type="datetime1">
              <a:rPr lang="ru-RU">
                <a:solidFill>
                  <a:srgbClr val="000000"/>
                </a:solidFill>
              </a:rPr>
              <a:pPr/>
              <a:t>16.09.2020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8088004-3854-4375-BA1C-6FD3828DD771}" type="slidenum">
              <a:rPr lang="ru-RU" smtClean="0">
                <a:solidFill>
                  <a:srgbClr val="526DB0">
                    <a:lumMod val="50000"/>
                  </a:srgbClr>
                </a:solidFill>
              </a:rPr>
              <a:pPr/>
              <a:t>‹#›</a:t>
            </a:fld>
            <a:endParaRPr lang="ru-RU">
              <a:solidFill>
                <a:srgbClr val="526DB0">
                  <a:lumMod val="50000"/>
                </a:srgb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457200" y="4869657"/>
            <a:ext cx="3429000" cy="212884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4737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181101"/>
            <a:ext cx="329184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181101"/>
            <a:ext cx="329184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29151"/>
            <a:ext cx="3429000" cy="228600"/>
          </a:xfrm>
          <a:prstGeom prst="rect">
            <a:avLst/>
          </a:prstGeom>
        </p:spPr>
        <p:txBody>
          <a:bodyPr/>
          <a:lstStyle/>
          <a:p>
            <a:fld id="{7E17B946-AB07-47C0-9DAC-49866E846C42}" type="datetime1">
              <a:rPr lang="ru-RU">
                <a:solidFill>
                  <a:srgbClr val="000000"/>
                </a:solidFill>
              </a:rPr>
              <a:pPr/>
              <a:t>16.09.2020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4869657"/>
            <a:ext cx="3429000" cy="212884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88004-3854-4375-BA1C-6FD3828DD771}" type="slidenum">
              <a:rPr lang="ru-RU" smtClean="0">
                <a:solidFill>
                  <a:srgbClr val="526DB0">
                    <a:lumMod val="50000"/>
                  </a:srgbClr>
                </a:solidFill>
              </a:rPr>
              <a:pPr/>
              <a:t>‹#›</a:t>
            </a:fld>
            <a:endParaRPr lang="ru-RU">
              <a:solidFill>
                <a:srgbClr val="526DB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9866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179576"/>
            <a:ext cx="3291840" cy="47982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1694525"/>
            <a:ext cx="3291840" cy="28803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179576"/>
            <a:ext cx="3291840" cy="47982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1694525"/>
            <a:ext cx="3291840" cy="28803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629151"/>
            <a:ext cx="3429000" cy="228600"/>
          </a:xfrm>
          <a:prstGeom prst="rect">
            <a:avLst/>
          </a:prstGeom>
        </p:spPr>
        <p:txBody>
          <a:bodyPr/>
          <a:lstStyle/>
          <a:p>
            <a:fld id="{F2758E09-F9B5-451E-BA08-1872634977BC}" type="datetime1">
              <a:rPr lang="ru-RU">
                <a:solidFill>
                  <a:srgbClr val="000000"/>
                </a:solidFill>
              </a:rPr>
              <a:pPr/>
              <a:t>16.09.2020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4869657"/>
            <a:ext cx="3429000" cy="212884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88004-3854-4375-BA1C-6FD3828DD771}" type="slidenum">
              <a:rPr lang="ru-RU" smtClean="0">
                <a:solidFill>
                  <a:srgbClr val="526DB0">
                    <a:lumMod val="50000"/>
                  </a:srgbClr>
                </a:solidFill>
              </a:rPr>
              <a:pPr/>
              <a:t>‹#›</a:t>
            </a:fld>
            <a:endParaRPr lang="ru-RU">
              <a:solidFill>
                <a:srgbClr val="526DB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29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629151"/>
            <a:ext cx="3429000" cy="228600"/>
          </a:xfrm>
          <a:prstGeom prst="rect">
            <a:avLst/>
          </a:prstGeom>
        </p:spPr>
        <p:txBody>
          <a:bodyPr/>
          <a:lstStyle/>
          <a:p>
            <a:fld id="{24A74E8B-122B-4D21-8CDE-69D9E7459680}" type="datetime1">
              <a:rPr lang="ru-RU">
                <a:solidFill>
                  <a:srgbClr val="000000"/>
                </a:solidFill>
              </a:rPr>
              <a:pPr/>
              <a:t>16.09.2020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4869657"/>
            <a:ext cx="3429000" cy="212884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88004-3854-4375-BA1C-6FD3828DD771}" type="slidenum">
              <a:rPr lang="ru-RU" smtClean="0">
                <a:solidFill>
                  <a:srgbClr val="526DB0">
                    <a:lumMod val="50000"/>
                  </a:srgbClr>
                </a:solidFill>
              </a:rPr>
              <a:pPr/>
              <a:t>‹#›</a:t>
            </a:fld>
            <a:endParaRPr lang="ru-RU">
              <a:solidFill>
                <a:srgbClr val="526DB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760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629151"/>
            <a:ext cx="3429000" cy="228600"/>
          </a:xfrm>
          <a:prstGeom prst="rect">
            <a:avLst/>
          </a:prstGeom>
        </p:spPr>
        <p:txBody>
          <a:bodyPr/>
          <a:lstStyle/>
          <a:p>
            <a:fld id="{85F1736D-5C6E-4338-9748-B8E9CDB40D25}" type="datetime1">
              <a:rPr lang="ru-RU">
                <a:solidFill>
                  <a:srgbClr val="000000"/>
                </a:solidFill>
              </a:rPr>
              <a:pPr/>
              <a:t>16.09.2020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4869657"/>
            <a:ext cx="3429000" cy="212884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88004-3854-4375-BA1C-6FD3828DD771}" type="slidenum">
              <a:rPr lang="ru-RU" smtClean="0">
                <a:solidFill>
                  <a:srgbClr val="526DB0">
                    <a:lumMod val="50000"/>
                  </a:srgbClr>
                </a:solidFill>
              </a:rPr>
              <a:pPr/>
              <a:t>‹#›</a:t>
            </a:fld>
            <a:endParaRPr lang="ru-RU">
              <a:solidFill>
                <a:srgbClr val="526DB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001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00150"/>
            <a:ext cx="5111750" cy="33604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200150"/>
            <a:ext cx="3008313" cy="336042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29151"/>
            <a:ext cx="3429000" cy="228600"/>
          </a:xfrm>
          <a:prstGeom prst="rect">
            <a:avLst/>
          </a:prstGeom>
        </p:spPr>
        <p:txBody>
          <a:bodyPr/>
          <a:lstStyle/>
          <a:p>
            <a:fld id="{12E3EA32-C722-40A0-95E4-C5B59F964949}" type="datetime1">
              <a:rPr lang="ru-RU">
                <a:solidFill>
                  <a:srgbClr val="000000"/>
                </a:solidFill>
              </a:rPr>
              <a:pPr/>
              <a:t>16.09.2020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4869657"/>
            <a:ext cx="3429000" cy="212884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88004-3854-4375-BA1C-6FD3828DD771}" type="slidenum">
              <a:rPr lang="ru-RU" smtClean="0">
                <a:solidFill>
                  <a:srgbClr val="526DB0">
                    <a:lumMod val="50000"/>
                  </a:srgbClr>
                </a:solidFill>
              </a:rPr>
              <a:pPr/>
              <a:t>‹#›</a:t>
            </a:fld>
            <a:endParaRPr lang="ru-RU">
              <a:solidFill>
                <a:srgbClr val="526DB0">
                  <a:lumMod val="50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231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3634740"/>
            <a:ext cx="142876" cy="150876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363474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286250"/>
            <a:ext cx="8153400" cy="3429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29151"/>
            <a:ext cx="3429000" cy="228600"/>
          </a:xfrm>
          <a:prstGeom prst="rect">
            <a:avLst/>
          </a:prstGeom>
        </p:spPr>
        <p:txBody>
          <a:bodyPr/>
          <a:lstStyle/>
          <a:p>
            <a:fld id="{D3E8601F-DAB8-4C0C-82F9-E2B8073F28E4}" type="datetime1">
              <a:rPr lang="ru-RU">
                <a:solidFill>
                  <a:srgbClr val="000000"/>
                </a:solidFill>
              </a:rPr>
              <a:pPr/>
              <a:t>16.09.2020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4869657"/>
            <a:ext cx="3429000" cy="212884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088004-3854-4375-BA1C-6FD3828DD771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714750"/>
            <a:ext cx="8153400" cy="5715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36347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663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08" y="1"/>
            <a:ext cx="8510954" cy="6417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14451"/>
            <a:ext cx="7620000" cy="3280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8380" y="4823086"/>
            <a:ext cx="76562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fld id="{08088004-3854-4375-BA1C-6FD3828DD771}" type="slidenum">
              <a:rPr lang="ru-RU" smtClean="0">
                <a:solidFill>
                  <a:srgbClr val="526DB0">
                    <a:lumMod val="5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526DB0">
                  <a:lumMod val="50000"/>
                </a:srgb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42876" cy="641758"/>
          </a:xfrm>
          <a:prstGeom prst="rect">
            <a:avLst/>
          </a:prstGeom>
          <a:solidFill>
            <a:srgbClr val="FFCC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41758"/>
            <a:ext cx="142876" cy="4501742"/>
          </a:xfrm>
          <a:prstGeom prst="rect">
            <a:avLst/>
          </a:prstGeom>
          <a:solidFill>
            <a:srgbClr val="009999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 userDrawn="1"/>
        </p:nvCxnSpPr>
        <p:spPr>
          <a:xfrm>
            <a:off x="453004" y="627602"/>
            <a:ext cx="8515150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5720" y="0"/>
            <a:ext cx="1378281" cy="617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501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1600" b="1" kern="1200" cap="none" spc="0" baseline="0">
          <a:solidFill>
            <a:srgbClr val="002060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rgbClr val="002060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rgbClr val="002060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rgbClr val="002060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rgbClr val="002060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400" kern="1200" baseline="0">
          <a:solidFill>
            <a:srgbClr val="002060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3828" y="1635646"/>
            <a:ext cx="806425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подготовке доклада (презентации) пользователя недр к заседанию Комиссии по рассмотрению документов и материалов подсчета запасов углеводородного сырья </a:t>
            </a:r>
          </a:p>
          <a:p>
            <a:pPr algn="ctr"/>
            <a:endParaRPr lang="ru-RU" sz="1600" i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050" i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(длительность доклада не более 7-10 минут, не более 20 слайдов)</a:t>
            </a:r>
          </a:p>
          <a:p>
            <a:pPr algn="ctr"/>
            <a:endParaRPr lang="ru-RU" sz="16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21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72401" y="4823086"/>
            <a:ext cx="765621" cy="273844"/>
          </a:xfrm>
        </p:spPr>
        <p:txBody>
          <a:bodyPr/>
          <a:lstStyle/>
          <a:p>
            <a:fld id="{08088004-3854-4375-BA1C-6FD3828DD771}" type="slidenum">
              <a:rPr lang="ru-RU" smtClean="0">
                <a:solidFill>
                  <a:srgbClr val="526DB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10</a:t>
            </a:fld>
            <a:endParaRPr lang="ru-RU" dirty="0">
              <a:solidFill>
                <a:srgbClr val="526DB0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95536" y="66858"/>
            <a:ext cx="763284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cap="all" dirty="0" smtClean="0"/>
              <a:t>Сводный геологический профиль и результаты корреляции/ перекорреляции пластов </a:t>
            </a:r>
            <a:endParaRPr lang="ru-RU" sz="1500" b="1" cap="all" baseline="30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39552" y="3939902"/>
            <a:ext cx="77768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месторождению выполнена </a:t>
            </a:r>
            <a:r>
              <a:rPr lang="ru-RU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перекорреляция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разрезов скважин по залежам и пластам по данным _____.  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860032" y="974214"/>
            <a:ext cx="3110833" cy="2677656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Схемы корреляции/ перекорреляции пластов 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57111" y="974214"/>
            <a:ext cx="3110833" cy="2677656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Сводный геологический профиль</a:t>
            </a: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70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72401" y="4823086"/>
            <a:ext cx="765621" cy="273844"/>
          </a:xfrm>
        </p:spPr>
        <p:txBody>
          <a:bodyPr/>
          <a:lstStyle/>
          <a:p>
            <a:fld id="{08088004-3854-4375-BA1C-6FD3828DD771}" type="slidenum">
              <a:rPr lang="ru-RU" smtClean="0">
                <a:solidFill>
                  <a:srgbClr val="526DB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11</a:t>
            </a:fld>
            <a:endParaRPr lang="ru-RU" dirty="0">
              <a:solidFill>
                <a:srgbClr val="526DB0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95536" y="66858"/>
            <a:ext cx="763284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cap="all" dirty="0" smtClean="0"/>
              <a:t>Обоснование межфлюидных контактов/УПУ по залежам или их изменения  </a:t>
            </a:r>
            <a:endParaRPr lang="ru-RU" sz="1500" b="1" cap="all" baseline="30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11560" y="970151"/>
            <a:ext cx="8064896" cy="1169551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Схема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обоснования ГНК</a:t>
            </a:r>
            <a:r>
              <a:rPr lang="en-US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ГВК</a:t>
            </a:r>
            <a:r>
              <a:rPr lang="en-US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ВНК</a:t>
            </a:r>
            <a:r>
              <a:rPr lang="en-US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УПУ залежи пласта 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</a:t>
            </a:r>
            <a:r>
              <a:rPr lang="ru-RU" sz="14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1400" baseline="30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1560" y="2499742"/>
            <a:ext cx="8064896" cy="1169551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Схема обоснования ГНК</a:t>
            </a:r>
            <a:r>
              <a:rPr lang="en-US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ГВК</a:t>
            </a:r>
            <a:r>
              <a:rPr lang="en-US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ВНК</a:t>
            </a:r>
            <a:r>
              <a:rPr lang="en-US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УПУ залежи пласта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</a:t>
            </a:r>
            <a:r>
              <a:rPr lang="ru-RU" sz="14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1400" baseline="30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13533" y="4330111"/>
            <a:ext cx="845095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i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приводятся схемы обоснования межфлюидных контактов/УПУ по залежам пластов, содержащих основные запасы УВС </a:t>
            </a:r>
          </a:p>
        </p:txBody>
      </p:sp>
    </p:spTree>
    <p:extLst>
      <p:ext uri="{BB962C8B-B14F-4D97-AF65-F5344CB8AC3E}">
        <p14:creationId xmlns:p14="http://schemas.microsoft.com/office/powerpoint/2010/main" val="1965622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23478"/>
            <a:ext cx="8510954" cy="392266"/>
          </a:xfrm>
        </p:spPr>
        <p:txBody>
          <a:bodyPr>
            <a:no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ИЗУЧЕНИЕ ФИЗИКО_ХИМИЧЕСКИХ СВОЙСТВ УГЛЕВОДОРОДОВ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72401" y="4823086"/>
            <a:ext cx="765621" cy="273844"/>
          </a:xfrm>
        </p:spPr>
        <p:txBody>
          <a:bodyPr/>
          <a:lstStyle/>
          <a:p>
            <a:fld id="{08088004-3854-4375-BA1C-6FD3828DD771}" type="slidenum">
              <a:rPr lang="ru-RU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12</a:t>
            </a:fld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834847"/>
            <a:ext cx="83316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по состоянию на 01.01.20__ на месторождении отобраны и исследованы ____ глубинных и ____ поверхностных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нефти из ____ и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 скважин,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соответственно</a:t>
            </a:r>
            <a:r>
              <a:rPr lang="ru-RU" sz="16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3332" y="3629658"/>
            <a:ext cx="83571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67544" y="1923678"/>
            <a:ext cx="84047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Подсчетные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параметры, характеризующие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физико-химические свойства флюидов залежей ___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приняты по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данным ____</a:t>
            </a:r>
            <a:r>
              <a:rPr lang="ru-RU" sz="16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7544" y="2010202"/>
            <a:ext cx="833161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7544" y="1513116"/>
            <a:ext cx="833161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____ пластам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 залежам отсутствуют пробы флюидов.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67544" y="4330111"/>
            <a:ext cx="85109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i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200" i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газоконденсатного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месторождения указывается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проведенных газоконденсатных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исследований</a:t>
            </a:r>
          </a:p>
          <a:p>
            <a:pPr algn="just"/>
            <a:r>
              <a:rPr lang="ru-RU" sz="1200" i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приводится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краткое описание методики исследования проб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флюидов</a:t>
            </a:r>
            <a:endParaRPr lang="ru-RU" sz="12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37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72401" y="4823086"/>
            <a:ext cx="765621" cy="273844"/>
          </a:xfrm>
        </p:spPr>
        <p:txBody>
          <a:bodyPr/>
          <a:lstStyle/>
          <a:p>
            <a:fld id="{08088004-3854-4375-BA1C-6FD3828DD771}" type="slidenum">
              <a:rPr lang="ru-RU" smtClean="0">
                <a:solidFill>
                  <a:srgbClr val="526DB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13</a:t>
            </a:fld>
            <a:endParaRPr lang="ru-RU" dirty="0">
              <a:solidFill>
                <a:srgbClr val="526DB0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95536" y="182274"/>
            <a:ext cx="7632848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cap="all" dirty="0" smtClean="0"/>
              <a:t>Трехмерная(</a:t>
            </a:r>
            <a:r>
              <a:rPr lang="ru-RU" sz="1500" cap="all" dirty="0" err="1" smtClean="0"/>
              <a:t>ые</a:t>
            </a:r>
            <a:r>
              <a:rPr lang="ru-RU" sz="1500" cap="all" dirty="0" smtClean="0"/>
              <a:t>) геологическая(</a:t>
            </a:r>
            <a:r>
              <a:rPr lang="ru-RU" sz="1500" cap="all" dirty="0" err="1" smtClean="0"/>
              <a:t>ые</a:t>
            </a:r>
            <a:r>
              <a:rPr lang="ru-RU" sz="1500" cap="all" dirty="0" smtClean="0"/>
              <a:t>) модель(и)</a:t>
            </a:r>
            <a:endParaRPr lang="ru-RU" sz="1500" b="1" cap="all" baseline="30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10552" y="3259599"/>
            <a:ext cx="7877872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Построение трехмерной(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ых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геологической(их) модели(ей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выполнено в программном продукте ____ . 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Структурные поверхности построены на основе ____ методом ____</a:t>
            </a:r>
            <a:r>
              <a:rPr lang="ru-RU" sz="16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Моделирование куба пористости выполнено ____ методом, куба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газо- нефтенасыщенности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____ методом, куба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проницаемости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____ методом.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860032" y="771550"/>
            <a:ext cx="3110833" cy="2462213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Трехмерный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грид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куб параметра</a:t>
            </a: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57111" y="771550"/>
            <a:ext cx="3110833" cy="2462213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Трехмерный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грид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куб параметра</a:t>
            </a:r>
          </a:p>
          <a:p>
            <a:pPr algn="ctr"/>
            <a:endPara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39552" y="4641860"/>
            <a:ext cx="851095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i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указываются алгоритмы построения  тектонических нарушений, зон глинизации коллекторов при наличии</a:t>
            </a:r>
          </a:p>
        </p:txBody>
      </p:sp>
    </p:spTree>
    <p:extLst>
      <p:ext uri="{BB962C8B-B14F-4D97-AF65-F5344CB8AC3E}">
        <p14:creationId xmlns:p14="http://schemas.microsoft.com/office/powerpoint/2010/main" val="247515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72401" y="4823086"/>
            <a:ext cx="765621" cy="273844"/>
          </a:xfrm>
        </p:spPr>
        <p:txBody>
          <a:bodyPr/>
          <a:lstStyle/>
          <a:p>
            <a:fld id="{08088004-3854-4375-BA1C-6FD3828DD771}" type="slidenum">
              <a:rPr lang="ru-RU" smtClean="0">
                <a:solidFill>
                  <a:srgbClr val="526DB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14</a:t>
            </a:fld>
            <a:endParaRPr lang="ru-RU" dirty="0">
              <a:solidFill>
                <a:srgbClr val="526DB0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95536" y="66858"/>
            <a:ext cx="763284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cap="all" dirty="0" smtClean="0"/>
              <a:t>Контроль качества построения Трехмерной(</a:t>
            </a:r>
            <a:r>
              <a:rPr lang="ru-RU" sz="1500" cap="all" dirty="0" err="1" smtClean="0"/>
              <a:t>ых</a:t>
            </a:r>
            <a:r>
              <a:rPr lang="ru-RU" sz="1500" cap="all" dirty="0" smtClean="0"/>
              <a:t>) геологической(</a:t>
            </a:r>
            <a:r>
              <a:rPr lang="ru-RU" sz="1500" cap="all" dirty="0" err="1" smtClean="0"/>
              <a:t>ых</a:t>
            </a:r>
            <a:r>
              <a:rPr lang="ru-RU" sz="1500" cap="all" dirty="0" smtClean="0"/>
              <a:t>) модели(ей)</a:t>
            </a:r>
            <a:endParaRPr lang="ru-RU" sz="1500" b="1" cap="all" baseline="30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491880" y="915566"/>
            <a:ext cx="2088232" cy="2462213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Гистограмма сопоставления коэффициентов газо- нефтенасыщенности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пласта  ____</a:t>
            </a:r>
          </a:p>
          <a:p>
            <a:pPr algn="ctr"/>
            <a:endPara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08866" y="915566"/>
            <a:ext cx="2050966" cy="2462213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Гистограмма сопоставления коэффициентов пористости  пласта ____</a:t>
            </a:r>
          </a:p>
          <a:p>
            <a:pPr algn="ctr"/>
            <a:endPara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936815" y="915566"/>
            <a:ext cx="2091569" cy="2462213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Гистограмма сопоставления коэффициентов проницаемости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пласта ____</a:t>
            </a:r>
          </a:p>
          <a:p>
            <a:pPr algn="ctr"/>
            <a:endPara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043608" y="3563019"/>
            <a:ext cx="6984776" cy="1169551"/>
          </a:xfrm>
          <a:prstGeom prst="rect">
            <a:avLst/>
          </a:prstGeom>
          <a:ln w="952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расхождения запасов, полученных по двухмерным и трехмерным моделям </a:t>
            </a:r>
          </a:p>
          <a:p>
            <a:pPr algn="ctr"/>
            <a:endPara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7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72401" y="4823086"/>
            <a:ext cx="765621" cy="273844"/>
          </a:xfrm>
        </p:spPr>
        <p:txBody>
          <a:bodyPr/>
          <a:lstStyle/>
          <a:p>
            <a:fld id="{08088004-3854-4375-BA1C-6FD3828DD771}" type="slidenum">
              <a:rPr lang="ru-RU" smtClean="0">
                <a:solidFill>
                  <a:srgbClr val="526DB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15</a:t>
            </a:fld>
            <a:endParaRPr lang="ru-RU" dirty="0">
              <a:solidFill>
                <a:srgbClr val="526DB0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95536" y="174580"/>
            <a:ext cx="763284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cap="all" dirty="0" smtClean="0"/>
              <a:t>Подсчетные планы по залежам пластов</a:t>
            </a:r>
            <a:endParaRPr lang="ru-RU" b="1" cap="all" baseline="30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39552" y="4445699"/>
            <a:ext cx="8496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200" i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в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многопластового месторождения рекомендуется представлять основные по запасам пласты и пласты, </a:t>
            </a:r>
            <a:endParaRPr lang="ru-RU" sz="1200" i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которым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произошли изменения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подсчетных параметров и геологических запасов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УВС</a:t>
            </a:r>
            <a:endParaRPr lang="ru-RU" sz="12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39552" y="3435846"/>
            <a:ext cx="7776864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эксплуатационной сетки скважин залежи _____ пласта _____ составляет ____м.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Геологическое строение залежей и/или пластов и запасов УВС изменилось в результате ______.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004048" y="829617"/>
            <a:ext cx="2880320" cy="2462213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Подсчетный план залежей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пласта ____ </a:t>
            </a:r>
            <a:r>
              <a:rPr lang="ru-RU" sz="1400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331640" y="829617"/>
            <a:ext cx="2880320" cy="2462213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Подсчетный план залежей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пласта ____ </a:t>
            </a:r>
            <a:r>
              <a:rPr lang="ru-RU" sz="1400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1400" baseline="30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33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244409" y="4823086"/>
            <a:ext cx="765621" cy="273844"/>
          </a:xfrm>
        </p:spPr>
        <p:txBody>
          <a:bodyPr/>
          <a:lstStyle/>
          <a:p>
            <a:fld id="{08088004-3854-4375-BA1C-6FD3828DD771}" type="slidenum">
              <a:rPr lang="ru-RU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16</a:t>
            </a:fld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81032" y="82247"/>
            <a:ext cx="76473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cap="all" dirty="0" smtClean="0"/>
              <a:t>Сопоставление раннее утвержденных запасов нефти с представ-ленными на утверждение</a:t>
            </a:r>
            <a:r>
              <a:rPr lang="ru-RU" sz="1400" cap="all" baseline="30000" dirty="0"/>
              <a:t>1</a:t>
            </a:r>
            <a:endParaRPr lang="ru-RU" sz="1400" b="1" cap="all" baseline="30000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968208"/>
            <a:ext cx="8280920" cy="3259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467544" y="4347850"/>
            <a:ext cx="8208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200" i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 запасы, согласованные экспертной комиссией. В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многопластового месторождения допускается приведение информации по группам пластов или месторождению в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целом.</a:t>
            </a:r>
            <a:endParaRPr lang="ru-RU" sz="12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63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244409" y="4823086"/>
            <a:ext cx="765621" cy="273844"/>
          </a:xfrm>
        </p:spPr>
        <p:txBody>
          <a:bodyPr/>
          <a:lstStyle/>
          <a:p>
            <a:fld id="{08088004-3854-4375-BA1C-6FD3828DD771}" type="slidenum">
              <a:rPr lang="ru-RU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17</a:t>
            </a:fld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23528" y="104314"/>
            <a:ext cx="84394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cap="all" dirty="0" smtClean="0"/>
              <a:t>сопоставление раннее утвержденных запасов свободного газа, газа </a:t>
            </a:r>
            <a:br>
              <a:rPr lang="ru-RU" sz="1400" cap="all" dirty="0" smtClean="0"/>
            </a:br>
            <a:r>
              <a:rPr lang="ru-RU" sz="1400" cap="all" dirty="0" smtClean="0"/>
              <a:t>газовой шапки и конденсата с представленными на утверждение</a:t>
            </a:r>
            <a:r>
              <a:rPr lang="ru-RU" sz="1400" cap="all" baseline="30000" dirty="0"/>
              <a:t>1</a:t>
            </a:r>
            <a:endParaRPr lang="ru-RU" sz="1400" b="1" cap="all" baseline="30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4106565"/>
            <a:ext cx="843690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200" i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 запасы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согласованные экспертной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комиссией. В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многопластового месторождения допускается приведение информации по группам пластов или месторождению в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целом.</a:t>
            </a:r>
            <a:endParaRPr lang="ru-RU" sz="12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Столбцы начального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конечного давлений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поправок за температуру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отклонение от закона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Бойля-Мариотта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приводятся в случае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изменений.</a:t>
            </a:r>
            <a:endParaRPr lang="ru-RU" sz="12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771550"/>
            <a:ext cx="8580918" cy="32507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068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244409" y="4823086"/>
            <a:ext cx="765621" cy="273844"/>
          </a:xfrm>
        </p:spPr>
        <p:txBody>
          <a:bodyPr/>
          <a:lstStyle/>
          <a:p>
            <a:fld id="{08088004-3854-4375-BA1C-6FD3828DD771}" type="slidenum">
              <a:rPr lang="ru-RU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18</a:t>
            </a:fld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23528" y="119702"/>
            <a:ext cx="770485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cap="all" dirty="0" smtClean="0"/>
              <a:t>Сопоставление числящихся на государственном балансе по состоянию на 01.01.2020 запасов нефти с представленными на утверждение</a:t>
            </a:r>
            <a:r>
              <a:rPr lang="ru-RU" sz="1300" cap="all" baseline="30000" dirty="0"/>
              <a:t>1</a:t>
            </a:r>
            <a:endParaRPr lang="ru-RU" sz="1300" b="1" cap="all" baseline="30000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968208"/>
            <a:ext cx="8280920" cy="3259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467544" y="4373111"/>
            <a:ext cx="8208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200" i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 запасы, согласованные экспертной комиссией. В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многопластового месторождения допускается приведение информации по группам пластов или месторождению в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целом.</a:t>
            </a:r>
            <a:endParaRPr lang="ru-RU" sz="12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77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244409" y="4823086"/>
            <a:ext cx="765621" cy="273844"/>
          </a:xfrm>
        </p:spPr>
        <p:txBody>
          <a:bodyPr/>
          <a:lstStyle/>
          <a:p>
            <a:fld id="{08088004-3854-4375-BA1C-6FD3828DD771}" type="slidenum">
              <a:rPr lang="ru-RU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19</a:t>
            </a:fld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23528" y="119703"/>
            <a:ext cx="763284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cap="all" dirty="0" smtClean="0"/>
              <a:t>сопоставление раннее утвержденных запасов свободного газа, газа </a:t>
            </a:r>
            <a:br>
              <a:rPr lang="ru-RU" sz="1300" cap="all" dirty="0" smtClean="0"/>
            </a:br>
            <a:r>
              <a:rPr lang="ru-RU" sz="1300" cap="all" dirty="0" smtClean="0"/>
              <a:t>газовой шапки и конденсата с представленными на утверждение</a:t>
            </a:r>
            <a:r>
              <a:rPr lang="ru-RU" sz="1300" cap="all" baseline="30000" dirty="0"/>
              <a:t>1</a:t>
            </a:r>
            <a:endParaRPr lang="ru-RU" sz="1300" b="1" cap="all" baseline="30000" dirty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905180"/>
            <a:ext cx="8580918" cy="32507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23528" y="4227933"/>
            <a:ext cx="85349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200" i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 запасы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согласованные экспертной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комиссией. В случае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многопластового месторождения допускается приведение информации по группам пластов или месторождению в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целом.</a:t>
            </a:r>
            <a:endParaRPr lang="ru-RU" sz="12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толбцы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начального и конечного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давлений, поправок за температуру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отклонение от закона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Бойля-Мариотта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приводятся в случае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изменений.</a:t>
            </a:r>
            <a:endParaRPr lang="ru-RU" sz="12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22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11" y="87474"/>
            <a:ext cx="8510954" cy="641757"/>
          </a:xfrm>
        </p:spPr>
        <p:txBody>
          <a:bodyPr/>
          <a:lstStyle/>
          <a:p>
            <a:r>
              <a:rPr lang="ru-RU" dirty="0" smtClean="0"/>
              <a:t>ОБЩИЕ РЕКОМЕНДАЦИИ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72401" y="4823086"/>
            <a:ext cx="765621" cy="273844"/>
          </a:xfrm>
        </p:spPr>
        <p:txBody>
          <a:bodyPr/>
          <a:lstStyle/>
          <a:p>
            <a:fld id="{08088004-3854-4375-BA1C-6FD3828DD771}" type="slidenum">
              <a:rPr lang="ru-RU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</a:t>
            </a:fld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00140" y="901072"/>
            <a:ext cx="8292340" cy="4436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56032" algn="just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009999"/>
              </a:buClr>
              <a:buSzPct val="68000"/>
              <a:buFont typeface="Wingdings 3"/>
              <a:buChar char=""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Общая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длительность доклада – не более 7-10 минут;</a:t>
            </a:r>
          </a:p>
          <a:p>
            <a:pPr marL="365760" indent="-256032" algn="just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009999"/>
              </a:buClr>
              <a:buSzPct val="68000"/>
              <a:buFont typeface="Wingdings 3"/>
              <a:buChar char=""/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слайдов в докладе – не более 20;</a:t>
            </a:r>
          </a:p>
          <a:p>
            <a:pPr marL="365760" indent="-256032" algn="just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009999"/>
              </a:buClr>
              <a:buSzPct val="68000"/>
              <a:buFont typeface="Wingdings 3"/>
              <a:buChar char=""/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Формат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презентации –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Microsoft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PowerPoint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версии 2010 года);</a:t>
            </a:r>
          </a:p>
          <a:p>
            <a:pPr marL="365760" indent="-256032" algn="just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009999"/>
              </a:buClr>
              <a:buSzPct val="68000"/>
              <a:buFont typeface="Wingdings 3"/>
              <a:buChar char=""/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– не более 100 МБ;</a:t>
            </a:r>
          </a:p>
          <a:p>
            <a:pPr marL="365760" indent="-256032" algn="just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009999"/>
              </a:buClr>
              <a:buSzPct val="68000"/>
              <a:buFont typeface="Wingdings 3"/>
              <a:buChar char=""/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стандартных шрифтов;</a:t>
            </a:r>
          </a:p>
          <a:p>
            <a:pPr marL="365760" indent="-256032" algn="just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009999"/>
              </a:buClr>
              <a:buSzPct val="68000"/>
              <a:buFont typeface="Wingdings 3"/>
              <a:buChar char=""/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использовать анимацию;</a:t>
            </a:r>
          </a:p>
          <a:p>
            <a:pPr marL="365760" indent="-256032" algn="just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009999"/>
              </a:buClr>
              <a:buSzPct val="68000"/>
              <a:buFont typeface="Wingdings 3"/>
              <a:buChar char=""/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использовать звуковые эффекты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" indent="-256032" algn="just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009999"/>
              </a:buClr>
              <a:buSzPct val="68000"/>
              <a:buFont typeface="Wingdings 3"/>
              <a:buChar char=""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Широкоэкранный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(16:9) размер слайдов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65760" indent="-256032" algn="just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009999"/>
              </a:buClr>
              <a:buSzPct val="68000"/>
              <a:buFont typeface="Wingdings 3"/>
              <a:buChar char=""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повторном выполнении подсчета запасов на слайдах 7, 8, 9, 12 указывается информация о проведении исследований (объемов работ) после предыдущего подсчета запасов УВС;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" indent="-256032" algn="just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009999"/>
              </a:buClr>
              <a:buSzPct val="68000"/>
              <a:buFont typeface="Wingdings 3"/>
              <a:buChar char=""/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Слайды с дополнительной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информацией – после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слайдов основного доклада.</a:t>
            </a:r>
          </a:p>
          <a:p>
            <a:pPr algn="ctr"/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89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72401" y="4823086"/>
            <a:ext cx="765621" cy="273844"/>
          </a:xfrm>
        </p:spPr>
        <p:txBody>
          <a:bodyPr/>
          <a:lstStyle/>
          <a:p>
            <a:fld id="{08088004-3854-4375-BA1C-6FD3828DD771}" type="slidenum">
              <a:rPr lang="ru-RU" smtClean="0">
                <a:solidFill>
                  <a:srgbClr val="526DB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20</a:t>
            </a:fld>
            <a:endParaRPr lang="ru-RU" dirty="0">
              <a:solidFill>
                <a:srgbClr val="526DB0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Заголовок 6"/>
          <p:cNvSpPr>
            <a:spLocks noGrp="1"/>
          </p:cNvSpPr>
          <p:nvPr>
            <p:ph type="title"/>
          </p:nvPr>
        </p:nvSpPr>
        <p:spPr>
          <a:xfrm>
            <a:off x="395536" y="174580"/>
            <a:ext cx="763284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cap="all" dirty="0" smtClean="0"/>
              <a:t>сведения о льготируемых параметрах</a:t>
            </a:r>
            <a:r>
              <a:rPr lang="ru-RU" cap="all" baseline="30000" dirty="0" smtClean="0"/>
              <a:t>1</a:t>
            </a:r>
            <a:endParaRPr lang="ru-RU" b="1" cap="all" baseline="30000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3" y="901617"/>
            <a:ext cx="3600000" cy="675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779664"/>
            <a:ext cx="5782483" cy="7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715846"/>
            <a:ext cx="4933772" cy="7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539552" y="3507854"/>
            <a:ext cx="8138952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200" i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 информация представляется в случае обоснования в подсчете запасов УВС льготируемых параметров</a:t>
            </a:r>
          </a:p>
          <a:p>
            <a:pPr algn="just"/>
            <a:r>
              <a:rPr lang="ru-RU" sz="1200" i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приводится информация по пластам, отнесенных к льготируемых объектам по стратиграфической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принадлежности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(баженовские, абалакские, хадумские, доманиковые, тюменские отложения) </a:t>
            </a:r>
            <a:endParaRPr lang="ru-RU" sz="12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i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 приводится информация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залежам пластов, для которых подтверждены показатели проницаемости и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эффективной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нефтенасыщенной толщины залежи в соответствие с приказом  Министерства природных ресурсов и экологии РФ от 15.05.2014 № 218</a:t>
            </a:r>
          </a:p>
          <a:p>
            <a:pPr algn="just"/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 приводится информация по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залежам, для которых подтверждено значение динамической вязкости нефти более  200 мПа×с</a:t>
            </a:r>
            <a:endParaRPr lang="ru-RU" sz="12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Заголовок 6"/>
          <p:cNvSpPr txBox="1">
            <a:spLocks/>
          </p:cNvSpPr>
          <p:nvPr/>
        </p:nvSpPr>
        <p:spPr>
          <a:xfrm>
            <a:off x="682495" y="3060367"/>
            <a:ext cx="432447" cy="46166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600" b="1" kern="1200" cap="none" spc="0" baseline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ru-RU" sz="3600" b="0" cap="all" baseline="30000" dirty="0" smtClean="0"/>
              <a:t>•</a:t>
            </a:r>
            <a:endParaRPr lang="ru-RU" sz="3600" b="0" cap="all" baseline="30000" dirty="0"/>
          </a:p>
        </p:txBody>
      </p:sp>
      <p:sp>
        <p:nvSpPr>
          <p:cNvPr id="10" name="Заголовок 6"/>
          <p:cNvSpPr txBox="1">
            <a:spLocks/>
          </p:cNvSpPr>
          <p:nvPr/>
        </p:nvSpPr>
        <p:spPr>
          <a:xfrm>
            <a:off x="7474163" y="1779664"/>
            <a:ext cx="432447" cy="25648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600" b="1" kern="1200" cap="none" spc="0" baseline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ru-RU" b="0" cap="all" baseline="30000" dirty="0" smtClean="0"/>
              <a:t>3</a:t>
            </a:r>
            <a:endParaRPr lang="ru-RU" b="0" cap="all" baseline="30000" dirty="0"/>
          </a:p>
        </p:txBody>
      </p:sp>
      <p:sp>
        <p:nvSpPr>
          <p:cNvPr id="12" name="Заголовок 6"/>
          <p:cNvSpPr txBox="1">
            <a:spLocks/>
          </p:cNvSpPr>
          <p:nvPr/>
        </p:nvSpPr>
        <p:spPr>
          <a:xfrm>
            <a:off x="7041716" y="2715846"/>
            <a:ext cx="432447" cy="25648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600" b="1" kern="1200" cap="none" spc="0" baseline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ru-RU" b="0" cap="all" baseline="30000" dirty="0" smtClean="0"/>
              <a:t>4</a:t>
            </a:r>
            <a:endParaRPr lang="ru-RU" b="0" cap="all" baseline="30000" dirty="0"/>
          </a:p>
        </p:txBody>
      </p:sp>
      <p:sp>
        <p:nvSpPr>
          <p:cNvPr id="11" name="Заголовок 6"/>
          <p:cNvSpPr txBox="1">
            <a:spLocks/>
          </p:cNvSpPr>
          <p:nvPr/>
        </p:nvSpPr>
        <p:spPr>
          <a:xfrm>
            <a:off x="6257137" y="910605"/>
            <a:ext cx="432447" cy="25648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600" b="1" kern="1200" cap="none" spc="0" baseline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ru-RU" b="0" cap="all" baseline="30000" dirty="0" smtClean="0"/>
              <a:t>2</a:t>
            </a:r>
            <a:endParaRPr lang="ru-RU" b="0" cap="all" baseline="30000" dirty="0"/>
          </a:p>
        </p:txBody>
      </p:sp>
      <p:sp>
        <p:nvSpPr>
          <p:cNvPr id="15" name="Заголовок 6"/>
          <p:cNvSpPr txBox="1">
            <a:spLocks/>
          </p:cNvSpPr>
          <p:nvPr/>
        </p:nvSpPr>
        <p:spPr>
          <a:xfrm>
            <a:off x="682494" y="2139702"/>
            <a:ext cx="432447" cy="46166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600" b="1" kern="1200" cap="none" spc="0" baseline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ru-RU" sz="3600" b="0" cap="all" baseline="30000" dirty="0" smtClean="0"/>
              <a:t>•</a:t>
            </a:r>
            <a:endParaRPr lang="ru-RU" sz="3600" b="0" cap="all" baseline="30000" dirty="0"/>
          </a:p>
        </p:txBody>
      </p:sp>
      <p:sp>
        <p:nvSpPr>
          <p:cNvPr id="16" name="Заголовок 6"/>
          <p:cNvSpPr txBox="1">
            <a:spLocks/>
          </p:cNvSpPr>
          <p:nvPr/>
        </p:nvSpPr>
        <p:spPr>
          <a:xfrm>
            <a:off x="682496" y="1173981"/>
            <a:ext cx="432447" cy="46166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600" b="1" kern="1200" cap="none" spc="0" baseline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ru-RU" sz="3600" b="0" cap="all" baseline="30000" dirty="0" smtClean="0"/>
              <a:t>•</a:t>
            </a:r>
            <a:endParaRPr lang="ru-RU" sz="3600" b="0" cap="all" baseline="30000" dirty="0"/>
          </a:p>
        </p:txBody>
      </p:sp>
    </p:spTree>
    <p:extLst>
      <p:ext uri="{BB962C8B-B14F-4D97-AF65-F5344CB8AC3E}">
        <p14:creationId xmlns:p14="http://schemas.microsoft.com/office/powerpoint/2010/main" val="110357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11" y="87474"/>
            <a:ext cx="8510954" cy="641757"/>
          </a:xfrm>
        </p:spPr>
        <p:txBody>
          <a:bodyPr/>
          <a:lstStyle/>
          <a:p>
            <a:r>
              <a:rPr lang="ru-RU" dirty="0" smtClean="0"/>
              <a:t>ТИТУЛЬНЫЙ СЛАЙД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72401" y="4823086"/>
            <a:ext cx="765621" cy="273844"/>
          </a:xfrm>
        </p:spPr>
        <p:txBody>
          <a:bodyPr/>
          <a:lstStyle/>
          <a:p>
            <a:fld id="{08088004-3854-4375-BA1C-6FD3828DD771}" type="slidenum">
              <a:rPr lang="ru-RU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</a:t>
            </a:fld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39552" y="843558"/>
            <a:ext cx="806489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Подсчет запасов УВС по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____________ месторождению</a:t>
            </a:r>
          </a:p>
          <a:p>
            <a:pPr algn="ctr"/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Дата подсчета запасов ____________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Недропользователь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номер(а) лицензии(й) _____________</a:t>
            </a:r>
          </a:p>
          <a:p>
            <a:endParaRPr lang="ru-RU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ответственный исполнитель________</a:t>
            </a:r>
          </a:p>
          <a:p>
            <a:pPr algn="ctr"/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90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6425" y="123478"/>
            <a:ext cx="8510954" cy="392266"/>
          </a:xfrm>
        </p:spPr>
        <p:txBody>
          <a:bodyPr>
            <a:no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ОБЩИЕ СВЕДЕНИЯ О МЕСТОРОЖДЕНИИ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72401" y="4823086"/>
            <a:ext cx="765621" cy="273844"/>
          </a:xfrm>
        </p:spPr>
        <p:txBody>
          <a:bodyPr/>
          <a:lstStyle/>
          <a:p>
            <a:fld id="{08088004-3854-4375-BA1C-6FD3828DD771}" type="slidenum">
              <a:rPr lang="ru-RU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4</a:t>
            </a:fld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220072" y="829617"/>
            <a:ext cx="3497969" cy="2462213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Обзорная карта района работ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8433" y="799420"/>
            <a:ext cx="5337703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открытия месторождения__________________.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ввода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разработку</a:t>
            </a:r>
            <a:r>
              <a:rPr lang="ru-RU" sz="16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_______________________.</a:t>
            </a:r>
          </a:p>
          <a:p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Действующий проектный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</a:t>
            </a:r>
            <a:r>
              <a:rPr lang="ru-RU" sz="16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____________.</a:t>
            </a: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Месторождение относится к:</a:t>
            </a: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</a:t>
            </a:r>
            <a:r>
              <a:rPr lang="ru-RU" sz="1600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</a:t>
            </a:r>
            <a:r>
              <a:rPr lang="ru-RU" sz="16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endParaRPr lang="ru-RU" sz="1600" baseline="30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__________________</a:t>
            </a:r>
            <a:r>
              <a:rPr lang="en-US" sz="16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baseline="30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Месторождение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расположено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</a:t>
            </a:r>
            <a:r>
              <a:rPr lang="ru-RU" sz="16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baseline="30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500" baseline="30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3332" y="3629658"/>
            <a:ext cx="83571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3378354"/>
            <a:ext cx="84969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данные приводятся для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разрабатываемых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месторождений</a:t>
            </a:r>
          </a:p>
          <a:p>
            <a:r>
              <a:rPr lang="ru-RU" sz="1200" i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указывается группа месторождения по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количеству начальных извлекаемых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запасов (очень мелкое, мелкое, среднее, крупное, уникальное)</a:t>
            </a:r>
          </a:p>
          <a:p>
            <a:r>
              <a:rPr lang="ru-RU" sz="1200" i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указывается сложность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геологического строения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месторождения (простое, сложное, очень сложное)</a:t>
            </a:r>
          </a:p>
          <a:p>
            <a:r>
              <a:rPr lang="ru-RU" sz="1200" i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указывается степень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промышленного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освоения месторождения (разведываемое, разрабатываемое)</a:t>
            </a:r>
          </a:p>
          <a:p>
            <a:r>
              <a:rPr lang="ru-RU" sz="1200" i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указываются номер(а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лицензии(й) и(или) нераспределенный фонд недр, особенности лицензионных соглашений (ограничение участка недр по глубине, распространение месторождения (залежи) на лицензионные участки разных недропользователей и т.д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54910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6425" y="123478"/>
            <a:ext cx="8510954" cy="392266"/>
          </a:xfrm>
        </p:spPr>
        <p:txBody>
          <a:bodyPr>
            <a:no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СВЕДЕНИЯ О ЗАПАСАХ УВС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72401" y="4823086"/>
            <a:ext cx="765621" cy="273844"/>
          </a:xfrm>
        </p:spPr>
        <p:txBody>
          <a:bodyPr/>
          <a:lstStyle/>
          <a:p>
            <a:fld id="{08088004-3854-4375-BA1C-6FD3828DD771}" type="slidenum">
              <a:rPr lang="ru-RU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5</a:t>
            </a:fld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88855" y="774452"/>
            <a:ext cx="833161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состоянию на 01.01.20__ на государственном балансе полезных ископаемых в целом по месторождению числятся остаточные геологические/извлекаемые запасы в количестве             ____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т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нефти, ____ млн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1600" i="1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растворенного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газа, ____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1600" i="1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свободного газа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____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 м</a:t>
            </a:r>
            <a:r>
              <a:rPr lang="ru-RU" sz="1600" i="1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газа газовой шапки, ____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т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конденсата. 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3332" y="3629658"/>
            <a:ext cx="83571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7715" y="3951163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указывается последний утвержденный протокол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месторождению ГКЗ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Роснедра / ГКЗ СССР /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ЦКЗ</a:t>
            </a:r>
          </a:p>
          <a:p>
            <a:r>
              <a:rPr lang="ru-RU" sz="1200" i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указываются протоколы по ОПЗ </a:t>
            </a:r>
          </a:p>
          <a:p>
            <a:r>
              <a:rPr lang="ru-RU" sz="1200" i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в случае первого подсчета запасов УВС приводится вся геолого-геофизическая информация в целом по месторождению. В случае повторного  подсчета запасов УВС– только новая информация, полученная после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предыдущего подсчета запасов. </a:t>
            </a:r>
            <a:endParaRPr lang="ru-RU" sz="11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87745" y="1851670"/>
            <a:ext cx="84047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Запасы УВС по месторождению утверждены в ____ году протоколом ____ № ____ от ____</a:t>
            </a:r>
            <a:r>
              <a:rPr lang="ru-RU" sz="1600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После предыдущего подсчета запасов изменение состояния запасов УВС происходило в оперативном порядке (протокол Роснедра № ____ от ____ )</a:t>
            </a:r>
            <a:r>
              <a:rPr lang="ru-RU" sz="16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2758931"/>
            <a:ext cx="8496944" cy="748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Основанием для представления материалов настоящего подсчета запасов УВС                   послужило _____</a:t>
            </a:r>
            <a:r>
              <a:rPr lang="ru-RU" sz="16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1600" baseline="30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970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6425" y="213488"/>
            <a:ext cx="8510954" cy="486054"/>
          </a:xfrm>
        </p:spPr>
        <p:txBody>
          <a:bodyPr>
            <a:noAutofit/>
          </a:bodyPr>
          <a:lstStyle/>
          <a:p>
            <a:r>
              <a:rPr lang="ru-RU" cap="all" dirty="0" smtClean="0"/>
              <a:t>НЕФТЕГАЗОНОСНОСТЬ И ОСОБЕННОСТИ СТРОЕНИЯ ЗАЛЕЖЕЙ  </a:t>
            </a:r>
            <a:endParaRPr lang="ru-RU" cap="all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72401" y="4823086"/>
            <a:ext cx="765621" cy="273844"/>
          </a:xfrm>
        </p:spPr>
        <p:txBody>
          <a:bodyPr/>
          <a:lstStyle/>
          <a:p>
            <a:fld id="{08088004-3854-4375-BA1C-6FD3828DD771}" type="slidenum">
              <a:rPr lang="ru-RU" smtClean="0">
                <a:solidFill>
                  <a:srgbClr val="526DB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6</a:t>
            </a:fld>
            <a:endParaRPr lang="ru-RU" dirty="0">
              <a:solidFill>
                <a:srgbClr val="526DB0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82012" y="4083918"/>
            <a:ext cx="851095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i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200" i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многопластового месторождения с большим количеством залежей рекомендуется сгруппировать залежи по пластам и типам, указать количество залежей в каждой группе. </a:t>
            </a:r>
            <a:endParaRPr lang="ru-RU" sz="1200" i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200" i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указывается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 залежи (пластовая, массивная, тектонически экранированная,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литологически ограниченная)</a:t>
            </a:r>
          </a:p>
          <a:p>
            <a:pPr algn="just"/>
            <a:r>
              <a:rPr lang="ru-RU" sz="1200" i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указывается в случае открытия новых залежей при  повторном подсчете запасов УВС</a:t>
            </a:r>
            <a:endParaRPr lang="ru-RU" sz="12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3332" y="3629658"/>
            <a:ext cx="83571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915566"/>
            <a:ext cx="46120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Нефтегазоносность месторождения установлена в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отложениях ____. Всего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месторождении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выявлено ____ залежей</a:t>
            </a:r>
            <a:r>
              <a:rPr lang="ru-RU" sz="1600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____ пластах, из них ____ залежей относятся к ____</a:t>
            </a:r>
            <a:r>
              <a:rPr lang="ru-RU" sz="1600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2715766"/>
            <a:ext cx="466464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момента предыдущего подсчета запасов УВС открыты ____ залежей, из них ____ залежей учтены на государственном балансе</a:t>
            </a:r>
            <a:r>
              <a:rPr lang="ru-RU" sz="1600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220072" y="901045"/>
            <a:ext cx="3497969" cy="2677656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Карта совмещенных контуров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67544" y="2058983"/>
            <a:ext cx="46805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запасы УВС месторождения приурочены к залежам пластов ___.</a:t>
            </a:r>
          </a:p>
        </p:txBody>
      </p:sp>
    </p:spTree>
    <p:extLst>
      <p:ext uri="{BB962C8B-B14F-4D97-AF65-F5344CB8AC3E}">
        <p14:creationId xmlns:p14="http://schemas.microsoft.com/office/powerpoint/2010/main" val="321714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6425" y="213488"/>
            <a:ext cx="8510954" cy="486054"/>
          </a:xfrm>
        </p:spPr>
        <p:txBody>
          <a:bodyPr>
            <a:noAutofit/>
          </a:bodyPr>
          <a:lstStyle/>
          <a:p>
            <a:r>
              <a:rPr lang="ru-RU" cap="all" dirty="0" smtClean="0"/>
              <a:t>Изученность месторождения сейсморазведочными работами  </a:t>
            </a:r>
            <a:endParaRPr lang="ru-RU" cap="all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72401" y="4823086"/>
            <a:ext cx="765621" cy="273844"/>
          </a:xfrm>
        </p:spPr>
        <p:txBody>
          <a:bodyPr/>
          <a:lstStyle/>
          <a:p>
            <a:fld id="{08088004-3854-4375-BA1C-6FD3828DD771}" type="slidenum">
              <a:rPr lang="ru-RU" smtClean="0">
                <a:solidFill>
                  <a:srgbClr val="526DB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7</a:t>
            </a:fld>
            <a:endParaRPr lang="ru-RU" dirty="0">
              <a:solidFill>
                <a:srgbClr val="526DB0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3533" y="4227934"/>
            <a:ext cx="85109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i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указывается общая площадь, объем, плотность и кратность проведенных сейсморазведочных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</a:t>
            </a:r>
          </a:p>
          <a:p>
            <a:r>
              <a:rPr lang="ru-RU" sz="1200" i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указываются отражающие горизонты, наличие тектонических нарушений, зон выклинивания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замещения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63332" y="3629658"/>
            <a:ext cx="83571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1059582"/>
            <a:ext cx="461201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тектоническом отношении месторождение приурочено к ______.</a:t>
            </a: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по состоянию на 01.01.20__ по месторождения выполнены сейсморазведочные работы 2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3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количестве ______</a:t>
            </a:r>
            <a:r>
              <a:rPr lang="ru-RU" sz="16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 месторождении сейсмостратиграфическая при-вязка выполнена в ___ скважинах.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2820873"/>
            <a:ext cx="48151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сейсмических исследований по пластам и залежам УВС месторождения выявлены особенности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структурных построений: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</a:t>
            </a:r>
            <a:r>
              <a:rPr lang="ru-RU" sz="1600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364088" y="1046222"/>
            <a:ext cx="3353953" cy="2677656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Схема изученности площади месторождения </a:t>
            </a:r>
            <a:r>
              <a:rPr lang="en-US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2D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3D </a:t>
            </a:r>
            <a:endPara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сейсмическими исследованиями</a:t>
            </a: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24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6425" y="123478"/>
            <a:ext cx="8510954" cy="392266"/>
          </a:xfrm>
        </p:spPr>
        <p:txBody>
          <a:bodyPr>
            <a:no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РЕЗУЛЬТАТЫ БУРОВЫХ РАБОТ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72401" y="4823086"/>
            <a:ext cx="765621" cy="273844"/>
          </a:xfrm>
        </p:spPr>
        <p:txBody>
          <a:bodyPr/>
          <a:lstStyle/>
          <a:p>
            <a:fld id="{08088004-3854-4375-BA1C-6FD3828DD771}" type="slidenum">
              <a:rPr lang="ru-RU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8</a:t>
            </a:fld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732641"/>
            <a:ext cx="833161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по состоянию на 01.01.20__ на месторождении пробурены ___ скважин, из них ___ поисковых, ____ разведочных и ____ эксплуатационных, в том числе ____ наклонных, ____ горизонтальных, ____ боковых стволов и другого назначения.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63332" y="3629658"/>
            <a:ext cx="83571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67544" y="2571750"/>
            <a:ext cx="84047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состоянию на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01.01.20__ всего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месторождении в открытом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стволе ____ скважин испытаны ____ объектов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обсаженном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стволе ____ скважин – ____ объектов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том числе давших приток УВС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7544" y="1563638"/>
            <a:ext cx="833161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состоянию на 01.01.20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 с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отбором керна на месторождении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пробурены ____ скважин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Продуктивные пласты ____ изучены ____</a:t>
            </a:r>
            <a:r>
              <a:rPr lang="ru-RU" sz="16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максимальное количество исследований приходится на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пласты ____,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менее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изучены  пласты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____. Не охваченные отбором керна ____ пласты и ____ залежи.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13533" y="4515966"/>
            <a:ext cx="845095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i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указывается равномерно или неравномерно пласты изучены керном </a:t>
            </a:r>
          </a:p>
        </p:txBody>
      </p:sp>
    </p:spTree>
    <p:extLst>
      <p:ext uri="{BB962C8B-B14F-4D97-AF65-F5344CB8AC3E}">
        <p14:creationId xmlns:p14="http://schemas.microsoft.com/office/powerpoint/2010/main" val="117315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526" y="123478"/>
            <a:ext cx="7646858" cy="486054"/>
          </a:xfrm>
        </p:spPr>
        <p:txBody>
          <a:bodyPr>
            <a:noAutofit/>
          </a:bodyPr>
          <a:lstStyle/>
          <a:p>
            <a:r>
              <a:rPr lang="ru-RU" sz="1500" cap="all" dirty="0" smtClean="0"/>
              <a:t>ПРИМЕНЕННЫЙ КОМПЛЕКС ГИС И ОПРЕДЕЛЕНИЕ ПОДСЧЕТНЫХ параметров</a:t>
            </a:r>
            <a:endParaRPr lang="ru-RU" sz="1500" cap="all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72401" y="4823086"/>
            <a:ext cx="765621" cy="273844"/>
          </a:xfrm>
        </p:spPr>
        <p:txBody>
          <a:bodyPr/>
          <a:lstStyle/>
          <a:p>
            <a:fld id="{08088004-3854-4375-BA1C-6FD3828DD771}" type="slidenum">
              <a:rPr lang="ru-RU" smtClean="0">
                <a:solidFill>
                  <a:srgbClr val="526DB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9</a:t>
            </a:fld>
            <a:endParaRPr lang="ru-RU" dirty="0">
              <a:solidFill>
                <a:srgbClr val="526DB0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3795886"/>
            <a:ext cx="823602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i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указывается методика выделения коллекторов (прямые и количественные признаки ) </a:t>
            </a:r>
          </a:p>
          <a:p>
            <a:pPr lvl="0" algn="just"/>
            <a:r>
              <a:rPr lang="ru-RU" sz="1200" i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указывается методика определения характера  насыщения коллекторов</a:t>
            </a:r>
          </a:p>
          <a:p>
            <a:pPr algn="just"/>
            <a:r>
              <a:rPr lang="ru-RU" sz="1200" i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указывается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определения коэффициента пористости</a:t>
            </a:r>
          </a:p>
          <a:p>
            <a:r>
              <a:rPr lang="ru-RU" sz="1200" i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приводится петрофизическая зависимость. В случае различных </a:t>
            </a:r>
            <a:r>
              <a:rPr lang="ru-RU" sz="1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зависимостей для </a:t>
            </a:r>
            <a:r>
              <a:rPr lang="ru-RU" sz="1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пластов перечисляются все зависимости. 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40116" y="3615199"/>
            <a:ext cx="83571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3303" y="990476"/>
            <a:ext cx="552885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Выделение пластов-коллекторов выполнено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данным ____</a:t>
            </a:r>
            <a:r>
              <a:rPr lang="ru-RU" sz="16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Критические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значения параметров по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пластам ____.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насыщения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коллекторов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 ____</a:t>
            </a:r>
            <a:r>
              <a:rPr lang="ru-RU" sz="16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раничные значения по пластам ____. 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2028785"/>
            <a:ext cx="541042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Коэффициенты открытой пористости коллекторов определены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____</a:t>
            </a:r>
            <a:r>
              <a:rPr lang="ru-RU" sz="16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основного метода использованы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____</a:t>
            </a:r>
            <a:r>
              <a:rPr lang="ru-RU" sz="16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156176" y="1045061"/>
            <a:ext cx="2561865" cy="2246769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Петрофизические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зависимости</a:t>
            </a:r>
          </a:p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пластам,  содержащим основные запасы УВС</a:t>
            </a:r>
          </a:p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коэффициентами корреляции</a:t>
            </a: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67544" y="2787774"/>
            <a:ext cx="541042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коэффициента газо- и нефтенасыщенности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производилась по ____</a:t>
            </a:r>
            <a:r>
              <a:rPr lang="ru-RU" sz="16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13827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10348</TotalTime>
  <Words>1508</Words>
  <Application>Microsoft Office PowerPoint</Application>
  <PresentationFormat>Экран (16:9)</PresentationFormat>
  <Paragraphs>260</Paragraphs>
  <Slides>20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Главная</vt:lpstr>
      <vt:lpstr>Презентация PowerPoint</vt:lpstr>
      <vt:lpstr>ОБЩИЕ РЕКОМЕНДАЦИИ</vt:lpstr>
      <vt:lpstr>ТИТУЛЬНЫЙ СЛАЙД</vt:lpstr>
      <vt:lpstr> ОБЩИЕ СВЕДЕНИЯ О МЕСТОРОЖДЕНИИ</vt:lpstr>
      <vt:lpstr> СВЕДЕНИЯ О ЗАПАСАХ УВС </vt:lpstr>
      <vt:lpstr>НЕФТЕГАЗОНОСНОСТЬ И ОСОБЕННОСТИ СТРОЕНИЯ ЗАЛЕЖЕЙ  </vt:lpstr>
      <vt:lpstr>Изученность месторождения сейсморазведочными работами  </vt:lpstr>
      <vt:lpstr> РЕЗУЛЬТАТЫ БУРОВЫХ РАБОТ </vt:lpstr>
      <vt:lpstr>ПРИМЕНЕННЫЙ КОМПЛЕКС ГИС И ОПРЕДЕЛЕНИЕ ПОДСЧЕТНЫХ параметров</vt:lpstr>
      <vt:lpstr>Сводный геологический профиль и результаты корреляции/ перекорреляции пластов </vt:lpstr>
      <vt:lpstr>Обоснование межфлюидных контактов/УПУ по залежам или их изменения  </vt:lpstr>
      <vt:lpstr> ИЗУЧЕНИЕ ФИЗИКО_ХИМИЧЕСКИХ СВОЙСТВ УГЛЕВОДОРОДОВ  </vt:lpstr>
      <vt:lpstr>Трехмерная(ые) геологическая(ые) модель(и)</vt:lpstr>
      <vt:lpstr>Контроль качества построения Трехмерной(ых) геологической(ых) модели(ей)</vt:lpstr>
      <vt:lpstr>Подсчетные планы по залежам пластов</vt:lpstr>
      <vt:lpstr>Сопоставление раннее утвержденных запасов нефти с представ-ленными на утверждение1</vt:lpstr>
      <vt:lpstr>сопоставление раннее утвержденных запасов свободного газа, газа  газовой шапки и конденсата с представленными на утверждение1</vt:lpstr>
      <vt:lpstr>Сопоставление числящихся на государственном балансе по состоянию на 01.01.2020 запасов нефти с представленными на утверждение1</vt:lpstr>
      <vt:lpstr>сопоставление раннее утвержденных запасов свободного газа, газа  газовой шапки и конденсата с представленными на утверждение1</vt:lpstr>
      <vt:lpstr>сведения о льготируемых параметрах1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Браткова</dc:creator>
  <cp:lastModifiedBy>Люкшина Л. В.</cp:lastModifiedBy>
  <cp:revision>378</cp:revision>
  <cp:lastPrinted>2020-09-16T08:27:19Z</cp:lastPrinted>
  <dcterms:created xsi:type="dcterms:W3CDTF">2018-12-05T16:44:42Z</dcterms:created>
  <dcterms:modified xsi:type="dcterms:W3CDTF">2020-09-16T12:27:38Z</dcterms:modified>
</cp:coreProperties>
</file>